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261" r:id="rId9"/>
    <p:sldId id="265" r:id="rId10"/>
    <p:sldId id="266" r:id="rId11"/>
    <p:sldId id="262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-1156" y="-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3124" y="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ML Assignment Use Case</a:t>
            </a:r>
            <a:endParaRPr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027567" y="1181002"/>
            <a:ext cx="728351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5. Regression Model with Feature Engineering + Regularization</a:t>
            </a:r>
            <a:endParaRPr lang="en-US" sz="2000" dirty="0"/>
          </a:p>
          <a:p>
            <a:r>
              <a:rPr lang="en-US" sz="2000" b="1" dirty="0"/>
              <a:t>Objective:</a:t>
            </a:r>
            <a:r>
              <a:rPr lang="en-US" sz="2000" dirty="0"/>
              <a:t> Build a strong regression model with engineered features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b="1" dirty="0"/>
              <a:t>Tasks</a:t>
            </a:r>
            <a:endParaRPr lang="en-US" sz="2000" dirty="0"/>
          </a:p>
          <a:p>
            <a:r>
              <a:rPr lang="en-US" sz="2000" dirty="0"/>
              <a:t>Choose dataset (house prices, energy efficiency, etc.).</a:t>
            </a:r>
          </a:p>
          <a:p>
            <a:r>
              <a:rPr lang="en-US" sz="2000" dirty="0"/>
              <a:t>Perform feature engineering:</a:t>
            </a:r>
          </a:p>
          <a:p>
            <a:pPr lvl="1"/>
            <a:r>
              <a:rPr lang="en-US" sz="2000" dirty="0"/>
              <a:t>Polynomial features</a:t>
            </a:r>
          </a:p>
          <a:p>
            <a:pPr lvl="1"/>
            <a:r>
              <a:rPr lang="en-US" sz="2000" dirty="0"/>
              <a:t>Interaction terms</a:t>
            </a:r>
          </a:p>
          <a:p>
            <a:pPr lvl="1"/>
            <a:r>
              <a:rPr lang="en-US" sz="2000" dirty="0"/>
              <a:t>One-hot encoding</a:t>
            </a:r>
          </a:p>
          <a:p>
            <a:r>
              <a:rPr lang="en-US" sz="2000" dirty="0"/>
              <a:t>Train:</a:t>
            </a:r>
          </a:p>
          <a:p>
            <a:pPr lvl="1"/>
            <a:r>
              <a:rPr lang="en-US" sz="2000" dirty="0"/>
              <a:t>Linear Regression</a:t>
            </a:r>
          </a:p>
          <a:p>
            <a:pPr lvl="1"/>
            <a:r>
              <a:rPr lang="en-US" sz="2000" dirty="0"/>
              <a:t>Ridge</a:t>
            </a:r>
          </a:p>
          <a:p>
            <a:pPr lvl="1"/>
            <a:r>
              <a:rPr lang="en-US" sz="2000" dirty="0"/>
              <a:t>Lasso</a:t>
            </a:r>
          </a:p>
          <a:p>
            <a:pPr lvl="1"/>
            <a:r>
              <a:rPr lang="en-US" sz="2000" dirty="0" err="1" smtClean="0"/>
              <a:t>ElasticNet</a:t>
            </a:r>
            <a:r>
              <a:rPr lang="en-US" sz="2000" dirty="0" smtClean="0"/>
              <a:t>.</a:t>
            </a:r>
          </a:p>
          <a:p>
            <a:pPr lvl="1"/>
            <a:endParaRPr lang="en-US" sz="2000" dirty="0"/>
          </a:p>
          <a:p>
            <a:r>
              <a:rPr lang="en-US" sz="2000" dirty="0"/>
              <a:t>Compare </a:t>
            </a:r>
            <a:r>
              <a:rPr lang="en-US" sz="2000" dirty="0" err="1"/>
              <a:t>overfitting</a:t>
            </a:r>
            <a:r>
              <a:rPr lang="en-US" sz="2000" dirty="0"/>
              <a:t> behavior &amp; coefficient shrinking.</a:t>
            </a:r>
          </a:p>
          <a:p>
            <a:r>
              <a:rPr lang="en-US" sz="2000" dirty="0"/>
              <a:t>Write a summary of which model generalizes best.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78" y="978171"/>
            <a:ext cx="8541634" cy="4616871"/>
          </a:xfrm>
        </p:spPr>
      </p:pic>
    </p:spTree>
    <p:extLst>
      <p:ext uri="{BB962C8B-B14F-4D97-AF65-F5344CB8AC3E}">
        <p14:creationId xmlns:p14="http://schemas.microsoft.com/office/powerpoint/2010/main" val="2199632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Final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9297"/>
            <a:ext cx="8229600" cy="4525963"/>
          </a:xfrm>
        </p:spPr>
        <p:txBody>
          <a:bodyPr/>
          <a:lstStyle/>
          <a:p>
            <a:endParaRPr dirty="0"/>
          </a:p>
          <a:p>
            <a:pPr>
              <a:spcAft>
                <a:spcPts val="1000"/>
              </a:spcAft>
            </a:pPr>
            <a:r>
              <a:rPr dirty="0"/>
              <a:t>Best Model: Standard Linear Regression.</a:t>
            </a:r>
          </a:p>
          <a:p>
            <a:pPr>
              <a:spcAft>
                <a:spcPts val="1000"/>
              </a:spcAft>
            </a:pPr>
            <a:r>
              <a:rPr dirty="0"/>
              <a:t>Reason: High generalization score (R2 ~0.61) without </a:t>
            </a:r>
            <a:r>
              <a:rPr dirty="0" err="1"/>
              <a:t>overfitting</a:t>
            </a:r>
            <a:r>
              <a:rPr dirty="0"/>
              <a:t>.</a:t>
            </a:r>
          </a:p>
          <a:p>
            <a:pPr>
              <a:spcAft>
                <a:spcPts val="1000"/>
              </a:spcAft>
            </a:pPr>
            <a:r>
              <a:rPr dirty="0"/>
              <a:t>Recommendation: Use Linear Regression for this specific feature set.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8836"/>
            <a:ext cx="8229600" cy="1143000"/>
          </a:xfrm>
        </p:spPr>
        <p:txBody>
          <a:bodyPr>
            <a:normAutofit/>
          </a:bodyPr>
          <a:lstStyle/>
          <a:p>
            <a:r>
              <a:rPr sz="4000" dirty="0"/>
              <a:t>Project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6581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dirty="0"/>
          </a:p>
          <a:p>
            <a:pPr>
              <a:spcAft>
                <a:spcPts val="1000"/>
              </a:spcAft>
            </a:pPr>
            <a:r>
              <a:rPr sz="3600" dirty="0"/>
              <a:t>Goal: Predict housing prices using complex features.</a:t>
            </a:r>
          </a:p>
          <a:p>
            <a:pPr>
              <a:spcAft>
                <a:spcPts val="1000"/>
              </a:spcAft>
            </a:pPr>
            <a:r>
              <a:rPr sz="3600" dirty="0"/>
              <a:t>Method: Feature Engineering + Regularization.</a:t>
            </a:r>
          </a:p>
          <a:p>
            <a:pPr>
              <a:spcAft>
                <a:spcPts val="1000"/>
              </a:spcAft>
            </a:pPr>
            <a:r>
              <a:rPr sz="3600" dirty="0"/>
              <a:t>Models: Linear, Ridge, Lasso, </a:t>
            </a:r>
            <a:r>
              <a:rPr sz="3600" dirty="0" err="1"/>
              <a:t>ElasticNet</a:t>
            </a:r>
            <a:r>
              <a:rPr sz="3600"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157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Regression Model with Feature Engineering + Regularization</a:t>
            </a:r>
            <a:endParaRPr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2248"/>
            <a:ext cx="8229600" cy="4525963"/>
          </a:xfrm>
        </p:spPr>
        <p:txBody>
          <a:bodyPr>
            <a:normAutofit fontScale="25000" lnSpcReduction="20000"/>
          </a:bodyPr>
          <a:lstStyle/>
          <a:p>
            <a:endParaRPr dirty="0"/>
          </a:p>
          <a:p>
            <a:pPr marL="0" indent="0">
              <a:buNone/>
            </a:pPr>
            <a:r>
              <a:rPr lang="en-US" sz="7200" b="1" dirty="0" smtClean="0"/>
              <a:t>1.Dataset </a:t>
            </a:r>
            <a:r>
              <a:rPr lang="en-US" sz="7200" b="1" dirty="0"/>
              <a:t>Selection:</a:t>
            </a:r>
          </a:p>
          <a:p>
            <a:r>
              <a:rPr lang="en-US" sz="7200" dirty="0"/>
              <a:t>We selected the California Housing dataset. This dataset includes metrics like median income, house age, and average rooms to predict the target variable: </a:t>
            </a:r>
            <a:r>
              <a:rPr lang="en-US" sz="7200" dirty="0" err="1"/>
              <a:t>MedHouseVal</a:t>
            </a:r>
            <a:r>
              <a:rPr lang="en-US" sz="7200" dirty="0"/>
              <a:t> (Median House Value</a:t>
            </a:r>
            <a:r>
              <a:rPr lang="en-US" sz="7200" dirty="0" smtClean="0"/>
              <a:t>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7200" b="1" dirty="0" smtClean="0"/>
              <a:t>2.Feature </a:t>
            </a:r>
            <a:r>
              <a:rPr lang="en-US" sz="7200" b="1" dirty="0"/>
              <a:t>Engineering (Making the data "smarter"):</a:t>
            </a:r>
          </a:p>
          <a:p>
            <a:r>
              <a:rPr lang="en-US" sz="7200" dirty="0"/>
              <a:t>We didn't just use the raw numbers; we created new features to help the model learn complex patterns:</a:t>
            </a:r>
          </a:p>
          <a:p>
            <a:r>
              <a:rPr lang="en-US" sz="7200" b="1" dirty="0"/>
              <a:t>Binning &amp; One-Hot Encoding:</a:t>
            </a:r>
            <a:r>
              <a:rPr lang="en-US" sz="7200" dirty="0"/>
              <a:t> We took the numerical Latitude, grouped it into "Zones" (North, Central, South), and converted these into binary (0 or 1) columns so the model could understand geographic regions.</a:t>
            </a:r>
          </a:p>
          <a:p>
            <a:r>
              <a:rPr lang="en-US" sz="7200" b="1" dirty="0"/>
              <a:t>Polynomial Features:</a:t>
            </a:r>
            <a:r>
              <a:rPr lang="en-US" sz="7200" dirty="0"/>
              <a:t> We squared the existing numbers (degree 2) and multiplied them together (interactions). This allows the model to see non-linear relationships, like how income </a:t>
            </a:r>
            <a:r>
              <a:rPr lang="en-US" sz="7200" i="1" dirty="0"/>
              <a:t>combined</a:t>
            </a:r>
            <a:r>
              <a:rPr lang="en-US" sz="7200" dirty="0"/>
              <a:t> with house age affects price</a:t>
            </a:r>
            <a:r>
              <a:rPr lang="en-US" sz="7200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7200" b="1" dirty="0" smtClean="0"/>
              <a:t>3.Model </a:t>
            </a:r>
            <a:r>
              <a:rPr lang="en-US" sz="7200" b="1" dirty="0"/>
              <a:t>Training (The Learning Phase):</a:t>
            </a:r>
          </a:p>
          <a:p>
            <a:r>
              <a:rPr lang="en-US" sz="7200" dirty="0"/>
              <a:t>We trained four specific regression models to see which strategy worked best:</a:t>
            </a:r>
          </a:p>
          <a:p>
            <a:r>
              <a:rPr lang="en-US" sz="7200" b="1" dirty="0"/>
              <a:t>Linear Regression:</a:t>
            </a:r>
            <a:r>
              <a:rPr lang="en-US" sz="7200" dirty="0"/>
              <a:t> The standard model. It tries to fit the data perfectly without restrictions.</a:t>
            </a:r>
          </a:p>
          <a:p>
            <a:r>
              <a:rPr lang="en-US" sz="7200" b="1" dirty="0"/>
              <a:t>Ridge ($L_2$):</a:t>
            </a:r>
            <a:r>
              <a:rPr lang="en-US" sz="7200" dirty="0"/>
              <a:t> Penalizes the model if it uses very large coefficients (weights), which helps prevent </a:t>
            </a:r>
            <a:r>
              <a:rPr lang="en-US" sz="7200" dirty="0" err="1"/>
              <a:t>overfitting</a:t>
            </a:r>
            <a:r>
              <a:rPr lang="en-US" sz="7200" dirty="0"/>
              <a:t>.</a:t>
            </a:r>
          </a:p>
          <a:p>
            <a:pPr marL="0" indent="0">
              <a:spcAft>
                <a:spcPts val="1000"/>
              </a:spcAft>
              <a:buNone/>
            </a:pPr>
            <a:endParaRPr sz="7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8596" y="823864"/>
            <a:ext cx="76320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Lasso ($L_1$):</a:t>
            </a:r>
            <a:r>
              <a:rPr lang="en-US" dirty="0"/>
              <a:t> Penalizes the model harder, forcing some coefficients to become exactly zero. This essentially deletes useless features.</a:t>
            </a:r>
          </a:p>
          <a:p>
            <a:r>
              <a:rPr lang="en-US" b="1" dirty="0" err="1"/>
              <a:t>ElasticNet</a:t>
            </a:r>
            <a:r>
              <a:rPr lang="en-US" b="1" dirty="0"/>
              <a:t>:</a:t>
            </a:r>
            <a:r>
              <a:rPr lang="en-US" dirty="0"/>
              <a:t> A mix of both Ridge and Lasso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4.Evaluation &amp; Comparison:</a:t>
            </a:r>
          </a:p>
          <a:p>
            <a:r>
              <a:rPr lang="en-US" dirty="0"/>
              <a:t>We tested the models on data they had never seen (the Test Set) to check for "generalization".</a:t>
            </a:r>
          </a:p>
          <a:p>
            <a:r>
              <a:rPr lang="en-US" dirty="0"/>
              <a:t>We looked at </a:t>
            </a:r>
            <a:r>
              <a:rPr lang="en-US" b="1" dirty="0"/>
              <a:t>Test MSE</a:t>
            </a:r>
            <a:r>
              <a:rPr lang="en-US" dirty="0"/>
              <a:t> (Lower is better) and </a:t>
            </a:r>
            <a:r>
              <a:rPr lang="en-US" b="1" dirty="0"/>
              <a:t>$R^2$ Score</a:t>
            </a:r>
            <a:r>
              <a:rPr lang="en-US" dirty="0"/>
              <a:t> (Higher is better).</a:t>
            </a:r>
          </a:p>
          <a:p>
            <a:r>
              <a:rPr lang="en-US" dirty="0"/>
              <a:t>We also plotted the </a:t>
            </a:r>
            <a:r>
              <a:rPr lang="en-US" b="1" dirty="0"/>
              <a:t>coefficients</a:t>
            </a:r>
            <a:r>
              <a:rPr lang="en-US" dirty="0"/>
              <a:t> to visually see how Ridge and Lasso "shrank" the importance of certain features compared to standard Linear Regression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5.Final Conclusion:</a:t>
            </a:r>
          </a:p>
          <a:p>
            <a:r>
              <a:rPr lang="en-US" dirty="0"/>
              <a:t>The Standard Linear Regression model won. It had the lowest error (0.5120) and highest accuracy score (0.6093), proving that for this specific feature set, the regularization methods (Ridge/Lasso) were not strictly necessary.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66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895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Design Flow Diagram</a:t>
            </a:r>
            <a:endParaRPr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55" y="939358"/>
            <a:ext cx="4349451" cy="5535011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26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Dataset Selection &amp; Feature Engineering</a:t>
            </a:r>
            <a:endParaRPr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0311"/>
            <a:ext cx="8229600" cy="114853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55" y="2671392"/>
            <a:ext cx="7822194" cy="34099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1019"/>
            <a:ext cx="8229600" cy="2629844"/>
          </a:xfrm>
        </p:spPr>
      </p:pic>
    </p:spTree>
    <p:extLst>
      <p:ext uri="{BB962C8B-B14F-4D97-AF65-F5344CB8AC3E}">
        <p14:creationId xmlns:p14="http://schemas.microsoft.com/office/powerpoint/2010/main" val="1538474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8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Model Training &amp; Evaluation </a:t>
            </a:r>
            <a:r>
              <a:rPr lang="en-US" sz="3600" dirty="0" err="1" smtClean="0"/>
              <a:t>Comparision</a:t>
            </a:r>
            <a:endParaRPr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76" y="951099"/>
            <a:ext cx="6785571" cy="285566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886" y="3958356"/>
            <a:ext cx="4644427" cy="26008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43" y="3489082"/>
            <a:ext cx="7129604" cy="300832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442" y="319543"/>
            <a:ext cx="5395865" cy="29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03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503</Words>
  <Application>Microsoft Office PowerPoint</Application>
  <PresentationFormat>On-screen Show (4:3)</PresentationFormat>
  <Paragraphs>55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ML Assignment Use Case</vt:lpstr>
      <vt:lpstr>Project Objective</vt:lpstr>
      <vt:lpstr>Regression Model with Feature Engineering + Regularization</vt:lpstr>
      <vt:lpstr>PowerPoint Presentation</vt:lpstr>
      <vt:lpstr>Design Flow Diagram</vt:lpstr>
      <vt:lpstr>Dataset Selection &amp; Feature Engineering</vt:lpstr>
      <vt:lpstr>PowerPoint Presentation</vt:lpstr>
      <vt:lpstr>Model Training &amp; Evaluation Comparision</vt:lpstr>
      <vt:lpstr>PowerPoint Presentation</vt:lpstr>
      <vt:lpstr>PowerPoint Presentation</vt:lpstr>
      <vt:lpstr>Final Conclusion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Assignment Use Case</dc:title>
  <dc:subject/>
  <dc:creator/>
  <cp:keywords/>
  <dc:description>generated using python-pptx</dc:description>
  <cp:lastModifiedBy>A1</cp:lastModifiedBy>
  <cp:revision>5</cp:revision>
  <dcterms:created xsi:type="dcterms:W3CDTF">2013-01-27T09:14:16Z</dcterms:created>
  <dcterms:modified xsi:type="dcterms:W3CDTF">2025-12-18T18:44:30Z</dcterms:modified>
  <cp:category/>
</cp:coreProperties>
</file>